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919" r:id="rId3"/>
    <p:sldId id="1019" r:id="rId4"/>
    <p:sldId id="946" r:id="rId5"/>
    <p:sldId id="949" r:id="rId6"/>
    <p:sldId id="982" r:id="rId7"/>
    <p:sldId id="1020" r:id="rId8"/>
    <p:sldId id="1021" r:id="rId9"/>
    <p:sldId id="1022" r:id="rId10"/>
    <p:sldId id="1023" r:id="rId11"/>
    <p:sldId id="1024" r:id="rId12"/>
    <p:sldId id="1025" r:id="rId13"/>
    <p:sldId id="1026" r:id="rId14"/>
    <p:sldId id="1027" r:id="rId15"/>
    <p:sldId id="1028" r:id="rId16"/>
    <p:sldId id="1029" r:id="rId17"/>
    <p:sldId id="1030" r:id="rId18"/>
    <p:sldId id="1031" r:id="rId19"/>
    <p:sldId id="1032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DD"/>
    <a:srgbClr val="163856"/>
    <a:srgbClr val="FFF2CC"/>
    <a:srgbClr val="FFF4D5"/>
    <a:srgbClr val="1F4E79"/>
    <a:srgbClr val="0B1C2B"/>
    <a:srgbClr val="ADB9CA"/>
    <a:srgbClr val="F2F2F2"/>
    <a:srgbClr val="FFFFFF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42" autoAdjust="0"/>
    <p:restoredTop sz="94660"/>
  </p:normalViewPr>
  <p:slideViewPr>
    <p:cSldViewPr snapToGrid="0">
      <p:cViewPr>
        <p:scale>
          <a:sx n="40" d="100"/>
          <a:sy n="40" d="100"/>
        </p:scale>
        <p:origin x="-2220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30/08/2015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43" y="889906"/>
            <a:ext cx="873578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que a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Fé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centrada </a:t>
            </a:r>
            <a:r>
              <a:rPr lang="pt-BR" sz="7500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 Cristo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produz em seus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discípulos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pt-BR" sz="55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4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10780" y="1766822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2800" b="1" dirty="0" smtClean="0">
                <a:solidFill>
                  <a:srgbClr val="C00000"/>
                </a:solidFill>
              </a:rPr>
              <a:t>4.1-6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780" y="2082692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2800" b="1" dirty="0" smtClean="0">
                <a:solidFill>
                  <a:srgbClr val="C00000"/>
                </a:solidFill>
              </a:rPr>
              <a:t>4.7-9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-10780" y="2398562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3 – Produz interesse exclusivo- </a:t>
            </a:r>
            <a:r>
              <a:rPr lang="pt-BR" sz="2800" b="1" dirty="0" smtClean="0">
                <a:solidFill>
                  <a:srgbClr val="C00000"/>
                </a:solidFill>
              </a:rPr>
              <a:t>4.10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-10780" y="2714432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4 – Produz uma expectativa que não é terrena </a:t>
            </a:r>
            <a:r>
              <a:rPr lang="pt-BR" sz="2800" b="1" dirty="0" smtClean="0">
                <a:solidFill>
                  <a:srgbClr val="C00000"/>
                </a:solidFill>
              </a:rPr>
              <a:t>4.11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-10780" y="3163652"/>
            <a:ext cx="9144000" cy="464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5 – Produz uma esperança acima de uma boa vida social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 smtClean="0">
                <a:solidFill>
                  <a:schemeClr val="tx1"/>
                </a:solidFill>
              </a:rPr>
              <a:t>         </a:t>
            </a:r>
            <a:r>
              <a:rPr lang="pt-BR" sz="2800" b="1" dirty="0" smtClean="0">
                <a:solidFill>
                  <a:srgbClr val="C00000"/>
                </a:solidFill>
              </a:rPr>
              <a:t>4.12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8270" y="3860902"/>
            <a:ext cx="9144000" cy="330654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6 – Produz acalento para a alma - </a:t>
            </a:r>
            <a:r>
              <a:rPr lang="pt-BR" sz="2800" b="1" dirty="0" smtClean="0">
                <a:solidFill>
                  <a:srgbClr val="C00000"/>
                </a:solidFill>
              </a:rPr>
              <a:t>4.13-15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8270" y="4176772"/>
            <a:ext cx="9144000" cy="330654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7 – Produz </a:t>
            </a:r>
            <a:r>
              <a:rPr lang="pt-BR" sz="2800" b="1" dirty="0" err="1" smtClean="0">
                <a:solidFill>
                  <a:schemeClr val="tx1"/>
                </a:solidFill>
              </a:rPr>
              <a:t>autoconfrontação</a:t>
            </a:r>
            <a:r>
              <a:rPr lang="pt-BR" sz="2800" b="1" dirty="0" smtClean="0">
                <a:solidFill>
                  <a:schemeClr val="tx1"/>
                </a:solidFill>
              </a:rPr>
              <a:t> - </a:t>
            </a:r>
            <a:r>
              <a:rPr lang="pt-BR" sz="2800" b="1" dirty="0" smtClean="0">
                <a:solidFill>
                  <a:srgbClr val="C00000"/>
                </a:solidFill>
              </a:rPr>
              <a:t>4.16-19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 7"/>
          <p:cNvSpPr/>
          <p:nvPr/>
        </p:nvSpPr>
        <p:spPr>
          <a:xfrm>
            <a:off x="8270" y="4511692"/>
            <a:ext cx="9144000" cy="353970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8 – Produz adoração verdadeira - </a:t>
            </a:r>
            <a:r>
              <a:rPr lang="pt-BR" sz="2800" b="1" dirty="0" smtClean="0">
                <a:solidFill>
                  <a:srgbClr val="C00000"/>
                </a:solidFill>
              </a:rPr>
              <a:t>4.20-24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8270" y="4865662"/>
            <a:ext cx="9144000" cy="830287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9 – Produz fé exclusiva – reconhecimento do Messias 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 smtClean="0">
                <a:solidFill>
                  <a:schemeClr val="tx1"/>
                </a:solidFill>
              </a:rPr>
              <a:t>       </a:t>
            </a:r>
            <a:r>
              <a:rPr lang="pt-BR" sz="2800" b="1" dirty="0" smtClean="0">
                <a:solidFill>
                  <a:srgbClr val="C00000"/>
                </a:solidFill>
              </a:rPr>
              <a:t>4.25-26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6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1" grpId="0" build="p"/>
      <p:bldP spid="9" grpId="0" build="p"/>
      <p:bldP spid="10" grpId="0" uiExpand="1" build="p"/>
      <p:bldP spid="13" grpId="0" uiExpand="1" build="p" animBg="1"/>
      <p:bldP spid="14" grpId="0" uiExpand="1" build="p" animBg="1"/>
      <p:bldP spid="15" grpId="0" uiExpand="1" build="p" animBg="1"/>
      <p:bldP spid="16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9446" y="1136065"/>
            <a:ext cx="8205108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4.27-30,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39-42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nunca produz reações neutras- mas sempre cumpre seus propósitos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3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1 – DISCÍPULOS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473005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27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800" dirty="0"/>
              <a:t>Neste ponto, chegaram os seus discípulos e se admiraram de que estivesse falando com uma mulher; todavia, nenhum lhe disse: Que perguntas? Ou: Por que falas com ela?</a:t>
            </a:r>
            <a:endParaRPr lang="pt-BR" sz="2500" dirty="0">
              <a:latin typeface="+mj-lt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770820" y="5473005"/>
            <a:ext cx="2261838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prstClr val="black"/>
                </a:solidFill>
              </a:rPr>
              <a:t>se admiraram </a:t>
            </a:r>
            <a:endParaRPr lang="pt-BR" dirty="0"/>
          </a:p>
        </p:txBody>
      </p:sp>
      <p:pic>
        <p:nvPicPr>
          <p:cNvPr id="1026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2838"/>
            <a:ext cx="9144000" cy="386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1223550" y="1941493"/>
            <a:ext cx="4887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1 – Produz grande compaixão - </a:t>
            </a:r>
            <a:r>
              <a:rPr lang="pt-BR" sz="2400" b="1" dirty="0">
                <a:solidFill>
                  <a:srgbClr val="C00000"/>
                </a:solidFill>
              </a:rPr>
              <a:t>4.1-6</a:t>
            </a:r>
            <a:r>
              <a:rPr lang="pt-BR" sz="2400" b="1" dirty="0"/>
              <a:t>.</a:t>
            </a:r>
          </a:p>
        </p:txBody>
      </p:sp>
      <p:sp>
        <p:nvSpPr>
          <p:cNvPr id="15" name="Rectangle 7"/>
          <p:cNvSpPr/>
          <p:nvPr/>
        </p:nvSpPr>
        <p:spPr>
          <a:xfrm>
            <a:off x="1175424" y="2423386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</a:t>
            </a:r>
            <a:r>
              <a:rPr lang="pt-BR" sz="2400" b="1" dirty="0" smtClean="0">
                <a:solidFill>
                  <a:schemeClr val="tx1"/>
                </a:solidFill>
              </a:rPr>
              <a:t>2 – Produz quebra de preconceitos - </a:t>
            </a:r>
            <a:r>
              <a:rPr lang="pt-BR" sz="2400" b="1" dirty="0" smtClean="0">
                <a:solidFill>
                  <a:srgbClr val="C00000"/>
                </a:solidFill>
              </a:rPr>
              <a:t>4.7-9</a:t>
            </a:r>
            <a:r>
              <a:rPr lang="pt-BR" sz="2400" b="1" dirty="0" smtClean="0">
                <a:solidFill>
                  <a:schemeClr val="tx1"/>
                </a:solidFill>
              </a:rPr>
              <a:t>.</a:t>
            </a:r>
            <a:endParaRPr lang="pt-BR" sz="2400" b="1" dirty="0">
              <a:solidFill>
                <a:schemeClr val="tx1"/>
              </a:solidFill>
            </a:endParaRPr>
          </a:p>
        </p:txBody>
      </p:sp>
      <p:pic>
        <p:nvPicPr>
          <p:cNvPr id="1030" name="Picture 6" descr="Resultado de imagem para reprovado boletim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1" b="100000" l="9653" r="85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075" y="1263518"/>
            <a:ext cx="4388566" cy="328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86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1 – DISCÍPULOS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16568" y="1000036"/>
            <a:ext cx="85905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Quando nossa fé não está centrada em Cristo, </a:t>
            </a:r>
            <a:r>
              <a:rPr lang="pt-BR" sz="40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pt-BR" sz="4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reagiremos com falta de compaixão pelas pessoas, mantendo um preconceito pecaminoso.</a:t>
            </a:r>
          </a:p>
        </p:txBody>
      </p:sp>
      <p:sp>
        <p:nvSpPr>
          <p:cNvPr id="6" name="AutoShape 2" descr="data:image/png;base64,iVBORw0KGgoAAAANSUhEUgAAARMAAAC3CAMAAAAGjUrGAAAAllBMVEX/////AAD/DQH/+vr/8/L/4+L/6ej/lZL/+Pf/7ez/3Nv/+vn/397/8O//qqj/9fT/1dT/xML/cm//paP/tLH/zcv/n5z/r63/iof/0c//vrz/VlL/W1f/19b/b2z/uLb/RED/TUn/Pjn/eXb/kI3/MCr/ZmL/S0X/YFz/OjT/HBT/i4j/WFT/gHz/mpf/GQ3/JyD/KyVbBFDhAAASV0lEQVR4nO1dCXuiPBA2qHgfqHgrnni0iP7/P/dljgRQurVuq+l+vM+zqyJaMmSudyYxl8uQIUOGDBkyZMiQIUOGDBkyZMiQIUOGDBkyZMiQIUOGDBkyGIFypep4g2a32xx4brVSfvX1vBa1urfZHyyRgHXYv3n12quv7SWo9vchCeEKdHDan736Cp8MNzimiSMpmXDtvPo6n4bq0ErI40p3EseD9quv9hnwVtHASQrH5Tx4K51OpbdgvjwnJSPEYZB/9SX/LGp9Ky6Qo993itfn2E5/fo7kIp+UCq+41ueg1lcjhcd5z/74VNvrhDGxbFrPu8qnonfUYwwDN/6O3Zmstucpv2rVSQIjMMT8Cav77Kt9BtoLPUemYzYRFa+Bjy4ZEZ4MnoxRgjHoS97x9YcObvr3/l7kh3pwgbIgw4MQ9FxKIZRvVen4SaDxneN79pAtkBCdf8usjC5KIsMKHpit3ZxUJRaDtDNLOY2adHJHHu/vpVTo1EbJ4g8fx6+49h9CSd3qNQ2zKWfIAsdOwaqcRPONfJfOPsjj5a78T4mg8KY+Hzz/2n8GhQmPaMnKkRvLA2LUl8OmSHUt589YiBW9Kw8fclP5/0h/hb1nqRxuXPevRDVkkfSiY4Ec8W6mZTIXwpeHQsyJbXl4nQOp8clOV5pXR33LvxDvj/kOTxvxo9K+iJ785+GriUBDShYXRNWD/zp06hAMbjNX67BV+f1eucu3F+3nKFjX6TCMeX+0xABfHcA/q1kzkE8qXT2HRgJDvFVLS/e3G5USDeMIorAXcMdZKBs56KO66WB9c/K9E7x4A3GAnaUTYQ4tc1thtXL2ir5t/oqRfBveaBATMBQyMIORbvmtM7wlNvh8M5Bpjy0BL/oriuDIC1VhmtQb8oPDHBge/D7/BUP5LmxoCDg6WwZdaEZIXXJtHHgp9XOz5nyxpAhtjYblXbAgTr99pvRpABv1QhTBjFgc2HdE4PLTRrHtOo47qlduOEcI7AouTBYyx4OYmH8henT5ff1Khh3ghDlcreH464NAcSbIpazm/VEsCQal2YCeyc8SxvStb08cyPdhlBBJLg8DK4ElnagzWk7nksKtCWva1DTCVIb4J7Qp6ggLpfnEoXwXKjjUmMFABSg6Olxtd5IUpJWQzLJHRY3WUkCuFI9KeP6l5Mn1vr+c9s3l5dBvJmIJyHe30vugkfUi6oDmRhhacdpRPm4oyutGToiBMY+wEkGgxIAdVlj50YE9jgCve5+DFFhN8zmSACCS3kVldSKcbrxRsVHO18qN4sjbvKvZIx+GOOzaYNhLfvkQv3yXODaOCKjLzw/vETh41ds8+GOhXWcg8xppKdor0ishdt3q7Wer3Z0WS//2bcD+Si8xjbQU14uhjHEo0KBtFIN8oioSeSmk/Jolcux/OMnt/lklwqmlrxryMbHEeUMRoM9CMVF78NqA/ziJ7VLaimY0+UcWSWT3SYLr7Fh0m7R3q2A43rR3auCpy1yNZWJgSoTuEuziGPRmL2Js0IlGurqDXXUPdO7y2pgCugfv+g9aokGWRj4zjucvA0EvjtI3wuNkgupDQRZNoHuDiwEJJfy0dOypWMg2lVDYKGVvo3DEoCnodXlH3ijtxqeiwTJM17PiTAVyrlAOZ8pm6DvG8Y3Ae0WMUJnGVHdwajQOKKIv3cMmTRXv+njL86EMP6EEqcXTwyGHlx7RvRJIiCmNlhEX3OeRdKotFIn1xar47JgiFHfO0Z20qwhmVvaYNJpHJ9RFQqFnQJTA5M8v4MnlDwXRdFQOgqaAQqG7jRXZ6Q/1eXrYzCbIZPo7xvJdAN5HnKPXeV8IKHuCGonDAw4BrZBQFbFZR1B4xmO3MC8q8KuNfnajbS8EWZNEMN4M82R4xfahbrWazI1WA5JmlWO5pacmBPkwitaEpbk4kxiWoSAHUF3u45bDQfd8t8NJorCOvootxyKXW8RdjKunB3MUq4dH8O0o4zQZAFUgVDUiB4GmrlX8JXo8+BEHJSrCP2tZEdO7/eO3PBUDnA+1HAVqOjaDpE38Rbm3sNG2mSUx18/IxTT5VZXsrXJIJgCmtkxY28LvMi8AwGLo40nISJppPcY3HnyDKXCV8fGLPYeM5tTb65wPT8VJBlLKIeYt8Xho2Woi2aK9uwrfT1I/6RlxBl3NUVlm0QVQ45KetyhlEA41kVwSicT+K6iutddV2sMl+aMO5I90/BAFLUaxtWeqOgQUQQzJf4LdfdA3OrHobKKPXQfypCe25ufWJvEnRUEh5J5nsBjCzcVp8pgbtmMktr75HL5P9LM9//WlQO7uQY//QwCTj37ALhFRBiXgvLjiCe8Cx/JbHHWY0J6TViYV0qtQsNKuGxXTA0DVVQzr+nDXCuyev3apjf6FJ9ac6Ck9M/BdlsSbtrIG9+bnRexuyrvWP4MVke75a364DSkNZ/sYdogFRR9Ke+YsCmVXhcEd6G1xTee0mGz7SgS7ilfLqjToGlsOMp4jFcgX6TE0eGlLNy00K4kvBJUwx/ac5eGBMo3adRLaw26X+7m2X+Yfnoh5zJxorKL+is8wXoJlGGjNACwFmQ7O+OibBrFQ5KMakCEAJxEVuwn2vY64UgIrcogCVSJMSmRQoNsLj+JXlYWSyNk4NjoJMrG1xqw6a8+q1XoRtB96LBZ3fFh1e3rK//KUYKXB7pxIpTgo9Jl2tU0K0hJAa7qAMiUDIpW1sNLLVldQ6YqVbG9ixysGw5CnxoD+lBBhiSXh7o1i1RLA7HfOmq8ufyGs+3paJzqjY1YopOPsbiMLgtqzW6rE1z1/2ANmALoUsHLThPx/RlWGP5kTe+Sy11BhvPS37E8ozuto28FCQ98TkZje49nUE/CGbqciDWW3XlyI0jrP+vTRB6oB9intKVVUrNBckas0vZQbOpbYSV8pCjbQTm6+2xDAHRVOG2bI9nQkSTjiulFEo71ULRXcMLJUDodLnWSG6jqnKWL/yvwqaIW80ySmMQkkGGcDyogtUvJB1CR+hSBmIugM5YR3jXiAVuNzZmCvz/0bPaSTf25Uf4clRvH1jrr9ENGePnI77yg6tTSH7r3yPeOlcsAAZo6khCtphCLWRT9Uz1cDC31gMR1yx5CxDYWVGmgSkeyoWISDf5bFlr1xPGoTC/XRq1JwOTRZJshPc8zQ3myR/oo1xCaAspC5rypI0PCV9iyvojYhVmxYa83t1fjzxz+Z8VcjLhOJCqh+kJ7t5AW7mHwYD9CiyC1mZlpCrKOmColks2f+/ItkgvhgnuR19qJKE1xI1gEfHOOqc2wlunc7frPnibYnMQyjxLU4CCaTEx/f0fQ4XXcWVWIySQn2eonxt+puPygYbU8mKWlxSUwx9Gp0D5QDMeU01JEJR2IqwuhGQhG3hStYyQCzp9DfdFa4N8bWbL+D8clVGWeGDFt7HjVIUzVKUWVRQUJ9UGmPEJPbPGnIWbajWq7FBLOH48+N6u9AcezN4XLvkOgYIYVgMnGKawNVNAOwOeYbpvGVPi/kGdC6bDDTSNAY1EWQBOY7N05mzDd063PpnyyHKkgU1TIfHZ7DTg+LXvpKghUv+JLzZen7U8iIMd/Z/9CQ/hqYF98ErVF9l/lmun7VTzTUDXraYy3nH9UmykrqMoA5DKuO2NTI7BrYJExwiD+5BhvRo+JWOWblfiKrxmzAPUWamaDzahbpDqxSwCqjsZxsPV2zVQvRmG6psjhtPqw7i1KWI1wDZyJolT1UxeG8n27FDEENbh4zGePOVq+60fVdoFS3TeWtmUA7UOsITJhPsY+Yh9YGTewBv+Y6AjAIZ0HOAhskIqon0Rli6TXGYz4cUP3zugaSgjIReeoVLIPplI0OT6SW4K3uraI9k9AL5SOiJBGz75SsrDs7RhyRNDvlQHhto10xojhUbRax0WtKdcVSoDlRiRa67e6a/BCdJNmjYgFbGQzqSrpFg4d56XkxTlXVq7pqfaNaJsk1j/193fGQC90sosWEwthSBoJXWoVcoxK0cVRkTo8Jv9s4+fu1d28PjVpT24rlDy38OpMLxrGSv4rQcMBRUyvvc5FO0f4ZtTMnOwNx0L1IuELXyEWRrb4m07daO2jtAL6h6JK5qvQ+skSgqbQEM2wuiwaGmpN6IKJsJerdxQRX75ikRMFB69cDT+CO0Ga7bMQvJZt00bTFOtggEb9XKnvZ05oujrCKfLRP4bl44NZiDA8OayICtRbXxgTwnmjviahsQkUBKO0J4lHHXtUwuanVwjakbffrS1Z0acuWmVO+g1+/IHrCrMJoMdpxQGtPVR8RiygNiZpae+8PTfWlSmuAeygtBHSrjHHtrGGqUw4tDR05qPB0nUjqaLWEeH/wL/U1S1IUvDa3GZLZPX/22SeDVCJMBB0qj0nm/rhj4fLRlQFkhbjDDywJ6eQ5kQAZAqrR+VTBUmFC6jJFGeGmsol3Adf6R1lit0NBGq3tNq1HicxEyOvA2Zkk15DoU/9iXxLkA27jvEM6ifViEIMoisu49ii28dsmNeY0BylTO6GPtHnGHVTUk0Fbvww4kGftidjGJMbLxSOTZYpBCKjLIUGBHwxlpynT8xW7Sgx1xDbG4eF+fF9eNNFCL4zhD3AFkar0otzBLNCFHfVqAJrJyQ4KRgFrp8cvzvWi6kDA7WVgLjLVgtV3E6cJB+2iqHYxpMiNdjwSi+RyYl48fWdTNWEsNK/timM3RsnR7kRGErGc0vW3PFFQe1qQuQY3M6KGLUdifndSnKdtdqhuKpMCF/M/4deY9je0rqOaEXVEj5LonAepS87p5lp38mIO7d9wprgGajoX60KJDhlY8/Z+QZSi9IYesHHgw2tt0o3f3bFisv5O6e+0rP4S7NuG5dEqb711B9f/CriKZw64IT6qjqZa0zrZTDH5JHOb+UwIREzLUCyhZuQLj0MTU7tiFYVWoeqLeOdcuHH6aPnshge7bX7ol8u9BZ+0SOQDMEfecw4vETVrP484eFMFD/eP0lth+X/YUa84VZzQ+yAlBbJ7viqPWeijRiUV6CDTuMnViNY0l60nDgliqXzMy1JyuPogbHV3uiZ4nPcd3iO11ii63fUlqheWsDQM7dYqDPFxsQftSGQWlZSAR/c8vDpMbvcqpFqLS5+IQncaDR1m1PF8PtPvNima7nhCQz2i7YlVAjidKudl2jZScWAX/KF7rds1IpESySztT86KUNxcIg9uiavnezZL+aO0pFDEiNZz0RS0jK7pRMutEiiK6xmOLHMz5klGb4vY1NCz5uj3tCGC3e5HuCm18mK8/bJZhOM1Bh/cMd40Tc8UrHYPYFfdmL+pOCefGhhRNpdl0KuSdlFzff4sxBlb+zh5YpEYGpl8inGSb6Ndy6GJ+FqItUoRlhDW7UgBR9Le4JMNdrCB9uDceXu0PGQKuGK+Q2OJK+PaoAsheaOKM0oPd6vdab4peBcCbPUs1gV1WnPFzDQK9ivgXcZxy/8TtnFO9UJ9m0xH6cYwePI4kFQc8kGb8GGE2XBhF2dpfis8js56aE5EGfl3Uh0giLZCb0T1fgwFc5chdFtHruaitiduc33glPaXfhFcoS2t9Djdg2bKyvhMm4Y8rqoknYDV/O5Ct8PBhPIrapvVuxe1G4w6VzbOo9zoiOUqmiae+vkUCkSkwTiqOAw2tfeD2CqmkbQsNuuNuS2OX0CBOX0R1HLNhbB4TNDCaMPPp1DGM5Dv6/IH/ILTXCQ69/qqGezf+FGinOplDWNBBahOiIJRq4jFYKF+twhiNPjRMx3HjHgji6gm/+sxtniqLLSTcTCHOerGFfnMDXSu956IVev+J9uY/0o01A4NmkqCnyAaVoTihSBs6UA6RKGLi65mheF8fa7SwpV55a2/Qi9U+e7Ow9gd2oq3QtVTqes8KgmtxKKPlsONfjXxNwdq6SgEEQvwBjFcpYm7J1NhAqyqAxaXlYc278DFYfyh6T9iXJOovkc/kcGzwHZPpA8Q07aKIjxEFGulpygW4CL+BQ+cCkWvoVi2wVj7lXxRIrZZRdkt7UR07vm3ZsF3wZ1EhSCJy/w0ribYqBrQj6sYpyLniLm86zcBGkcTjJrEeTHx/bk/XW4TvzeD7/uP7Z352+C9x6m1SDS3R1c3lOa/i8Zgfy2BJODdXf+fdDV/QG10erdSJwfKY+iYtbvn01Cre6X5Lvazb/DDb/vhYGZmafyZaNn19sh13XbVLpj7A2UZMmTIkCFDhgwZMmTIkCFDhgwZMmTIkCFDhgwZMmTIkCHD/xD/AYxN/nd1Z49j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4" descr="data:image/png;base64,iVBORw0KGgoAAAANSUhEUgAAARMAAAC3CAMAAAAGjUrGAAAAllBMVEX/////AAD/DQH/+vr/8/L/4+L/6ej/lZL/+Pf/7ez/3Nv/+vn/397/8O//qqj/9fT/1dT/xML/cm//paP/tLH/zcv/n5z/r63/iof/0c//vrz/VlL/W1f/19b/b2z/uLb/RED/TUn/Pjn/eXb/kI3/MCr/ZmL/S0X/YFz/OjT/HBT/i4j/WFT/gHz/mpf/GQ3/JyD/KyVbBFDhAAASV0lEQVR4nO1dCXuiPBA2qHgfqHgrnni0iP7/P/dljgRQurVuq+l+vM+zqyJaMmSudyYxl8uQIUOGDBkyZMiQIUOGDBkyZMiQIUOGDBkyZMiQIUOGDBkyGIFypep4g2a32xx4brVSfvX1vBa1urfZHyyRgHXYv3n12quv7SWo9vchCeEKdHDan736Cp8MNzimiSMpmXDtvPo6n4bq0ErI40p3EseD9quv9hnwVtHASQrH5Tx4K51OpbdgvjwnJSPEYZB/9SX/LGp9Ky6Qo993itfn2E5/fo7kIp+UCq+41ueg1lcjhcd5z/74VNvrhDGxbFrPu8qnonfUYwwDN/6O3Zmstucpv2rVSQIjMMT8Cav77Kt9BtoLPUemYzYRFa+Bjy4ZEZ4MnoxRgjHoS97x9YcObvr3/l7kh3pwgbIgw4MQ9FxKIZRvVen4SaDxneN79pAtkBCdf8usjC5KIsMKHpit3ZxUJRaDtDNLOY2adHJHHu/vpVTo1EbJ4g8fx6+49h9CSd3qNQ2zKWfIAsdOwaqcRPONfJfOPsjj5a78T4mg8KY+Hzz/2n8GhQmPaMnKkRvLA2LUl8OmSHUt589YiBW9Kw8fclP5/0h/hb1nqRxuXPevRDVkkfSiY4Ec8W6mZTIXwpeHQsyJbXl4nQOp8clOV5pXR33LvxDvj/kOTxvxo9K+iJ785+GriUBDShYXRNWD/zp06hAMbjNX67BV+f1eucu3F+3nKFjX6TCMeX+0xABfHcA/q1kzkE8qXT2HRgJDvFVLS/e3G5USDeMIorAXcMdZKBs56KO66WB9c/K9E7x4A3GAnaUTYQ4tc1thtXL2ir5t/oqRfBveaBATMBQyMIORbvmtM7wlNvh8M5Bpjy0BL/oriuDIC1VhmtQb8oPDHBge/D7/BUP5LmxoCDg6WwZdaEZIXXJtHHgp9XOz5nyxpAhtjYblXbAgTr99pvRpABv1QhTBjFgc2HdE4PLTRrHtOo47qlduOEcI7AouTBYyx4OYmH8henT5ff1Khh3ghDlcreH464NAcSbIpazm/VEsCQal2YCeyc8SxvStb08cyPdhlBBJLg8DK4ElnagzWk7nksKtCWva1DTCVIb4J7Qp6ggLpfnEoXwXKjjUmMFABSg6Olxtd5IUpJWQzLJHRY3WUkCuFI9KeP6l5Mn1vr+c9s3l5dBvJmIJyHe30vugkfUi6oDmRhhacdpRPm4oyutGToiBMY+wEkGgxIAdVlj50YE9jgCve5+DFFhN8zmSACCS3kVldSKcbrxRsVHO18qN4sjbvKvZIx+GOOzaYNhLfvkQv3yXODaOCKjLzw/vETh41ds8+GOhXWcg8xppKdor0ishdt3q7Wer3Z0WS//2bcD+Si8xjbQU14uhjHEo0KBtFIN8oioSeSmk/Jolcux/OMnt/lklwqmlrxryMbHEeUMRoM9CMVF78NqA/ziJ7VLaimY0+UcWSWT3SYLr7Fh0m7R3q2A43rR3auCpy1yNZWJgSoTuEuziGPRmL2Js0IlGurqDXXUPdO7y2pgCugfv+g9aokGWRj4zjucvA0EvjtI3wuNkgupDQRZNoHuDiwEJJfy0dOypWMg2lVDYKGVvo3DEoCnodXlH3ijtxqeiwTJM17PiTAVyrlAOZ8pm6DvG8Y3Ae0WMUJnGVHdwajQOKKIv3cMmTRXv+njL86EMP6EEqcXTwyGHlx7RvRJIiCmNlhEX3OeRdKotFIn1xar47JgiFHfO0Z20qwhmVvaYNJpHJ9RFQqFnQJTA5M8v4MnlDwXRdFQOgqaAQqG7jRXZ6Q/1eXrYzCbIZPo7xvJdAN5HnKPXeV8IKHuCGonDAw4BrZBQFbFZR1B4xmO3MC8q8KuNfnajbS8EWZNEMN4M82R4xfahbrWazI1WA5JmlWO5pacmBPkwitaEpbk4kxiWoSAHUF3u45bDQfd8t8NJorCOvootxyKXW8RdjKunB3MUq4dH8O0o4zQZAFUgVDUiB4GmrlX8JXo8+BEHJSrCP2tZEdO7/eO3PBUDnA+1HAVqOjaDpE38Rbm3sNG2mSUx18/IxTT5VZXsrXJIJgCmtkxY28LvMi8AwGLo40nISJppPcY3HnyDKXCV8fGLPYeM5tTb65wPT8VJBlLKIeYt8Xho2Woi2aK9uwrfT1I/6RlxBl3NUVlm0QVQ45KetyhlEA41kVwSicT+K6iutddV2sMl+aMO5I90/BAFLUaxtWeqOgQUQQzJf4LdfdA3OrHobKKPXQfypCe25ufWJvEnRUEh5J5nsBjCzcVp8pgbtmMktr75HL5P9LM9//WlQO7uQY//QwCTj37ALhFRBiXgvLjiCe8Cx/JbHHWY0J6TViYV0qtQsNKuGxXTA0DVVQzr+nDXCuyev3apjf6FJ9ac6Ck9M/BdlsSbtrIG9+bnRexuyrvWP4MVke75a364DSkNZ/sYdogFRR9Ke+YsCmVXhcEd6G1xTee0mGz7SgS7ilfLqjToGlsOMp4jFcgX6TE0eGlLNy00K4kvBJUwx/ac5eGBMo3adRLaw26X+7m2X+Yfnoh5zJxorKL+is8wXoJlGGjNACwFmQ7O+OibBrFQ5KMakCEAJxEVuwn2vY64UgIrcogCVSJMSmRQoNsLj+JXlYWSyNk4NjoJMrG1xqw6a8+q1XoRtB96LBZ3fFh1e3rK//KUYKXB7pxIpTgo9Jl2tU0K0hJAa7qAMiUDIpW1sNLLVldQ6YqVbG9ixysGw5CnxoD+lBBhiSXh7o1i1RLA7HfOmq8ufyGs+3paJzqjY1YopOPsbiMLgtqzW6rE1z1/2ANmALoUsHLThPx/RlWGP5kTe+Sy11BhvPS37E8ozuto28FCQ98TkZje49nUE/CGbqciDWW3XlyI0jrP+vTRB6oB9intKVVUrNBckas0vZQbOpbYSV8pCjbQTm6+2xDAHRVOG2bI9nQkSTjiulFEo71ULRXcMLJUDodLnWSG6jqnKWL/yvwqaIW80ySmMQkkGGcDyogtUvJB1CR+hSBmIugM5YR3jXiAVuNzZmCvz/0bPaSTf25Uf4clRvH1jrr9ENGePnI77yg6tTSH7r3yPeOlcsAAZo6khCtphCLWRT9Uz1cDC31gMR1yx5CxDYWVGmgSkeyoWISDf5bFlr1xPGoTC/XRq1JwOTRZJshPc8zQ3myR/oo1xCaAspC5rypI0PCV9iyvojYhVmxYa83t1fjzxz+Z8VcjLhOJCqh+kJ7t5AW7mHwYD9CiyC1mZlpCrKOmColks2f+/ItkgvhgnuR19qJKE1xI1gEfHOOqc2wlunc7frPnibYnMQyjxLU4CCaTEx/f0fQ4XXcWVWIySQn2eonxt+puPygYbU8mKWlxSUwx9Gp0D5QDMeU01JEJR2IqwuhGQhG3hStYyQCzp9DfdFa4N8bWbL+D8clVGWeGDFt7HjVIUzVKUWVRQUJ9UGmPEJPbPGnIWbajWq7FBLOH48+N6u9AcezN4XLvkOgYIYVgMnGKawNVNAOwOeYbpvGVPi/kGdC6bDDTSNAY1EWQBOY7N05mzDd063PpnyyHKkgU1TIfHZ7DTg+LXvpKghUv+JLzZen7U8iIMd/Z/9CQ/hqYF98ErVF9l/lmun7VTzTUDXraYy3nH9UmykrqMoA5DKuO2NTI7BrYJExwiD+5BhvRo+JWOWblfiKrxmzAPUWamaDzahbpDqxSwCqjsZxsPV2zVQvRmG6psjhtPqw7i1KWI1wDZyJolT1UxeG8n27FDEENbh4zGePOVq+60fVdoFS3TeWtmUA7UOsITJhPsY+Yh9YGTewBv+Y6AjAIZ0HOAhskIqon0Rli6TXGYz4cUP3zugaSgjIReeoVLIPplI0OT6SW4K3uraI9k9AL5SOiJBGz75SsrDs7RhyRNDvlQHhto10xojhUbRax0WtKdcVSoDlRiRa67e6a/BCdJNmjYgFbGQzqSrpFg4d56XkxTlXVq7pqfaNaJsk1j/193fGQC90sosWEwthSBoJXWoVcoxK0cVRkTo8Jv9s4+fu1d28PjVpT24rlDy38OpMLxrGSv4rQcMBRUyvvc5FO0f4ZtTMnOwNx0L1IuELXyEWRrb4m07daO2jtAL6h6JK5qvQ+skSgqbQEM2wuiwaGmpN6IKJsJerdxQRX75ikRMFB69cDT+CO0Ga7bMQvJZt00bTFOtggEb9XKnvZ05oujrCKfLRP4bl44NZiDA8OayICtRbXxgTwnmjviahsQkUBKO0J4lHHXtUwuanVwjakbffrS1Z0acuWmVO+g1+/IHrCrMJoMdpxQGtPVR8RiygNiZpae+8PTfWlSmuAeygtBHSrjHHtrGGqUw4tDR05qPB0nUjqaLWEeH/wL/U1S1IUvDa3GZLZPX/22SeDVCJMBB0qj0nm/rhj4fLRlQFkhbjDDywJ6eQ5kQAZAqrR+VTBUmFC6jJFGeGmsol3Adf6R1lit0NBGq3tNq1HicxEyOvA2Zkk15DoU/9iXxLkA27jvEM6ifViEIMoisu49ii28dsmNeY0BylTO6GPtHnGHVTUk0Fbvww4kGftidjGJMbLxSOTZYpBCKjLIUGBHwxlpynT8xW7Sgx1xDbG4eF+fF9eNNFCL4zhD3AFkar0otzBLNCFHfVqAJrJyQ4KRgFrp8cvzvWi6kDA7WVgLjLVgtV3E6cJB+2iqHYxpMiNdjwSi+RyYl48fWdTNWEsNK/timM3RsnR7kRGErGc0vW3PFFQe1qQuQY3M6KGLUdifndSnKdtdqhuKpMCF/M/4deY9je0rqOaEXVEj5LonAepS87p5lp38mIO7d9wprgGajoX60KJDhlY8/Z+QZSi9IYesHHgw2tt0o3f3bFisv5O6e+0rP4S7NuG5dEqb711B9f/CriKZw64IT6qjqZa0zrZTDH5JHOb+UwIREzLUCyhZuQLj0MTU7tiFYVWoeqLeOdcuHH6aPnshge7bX7ol8u9BZ+0SOQDMEfecw4vETVrP484eFMFD/eP0lth+X/YUa84VZzQ+yAlBbJ7viqPWeijRiUV6CDTuMnViNY0l60nDgliqXzMy1JyuPogbHV3uiZ4nPcd3iO11ii63fUlqheWsDQM7dYqDPFxsQftSGQWlZSAR/c8vDpMbvcqpFqLS5+IQncaDR1m1PF8PtPvNima7nhCQz2i7YlVAjidKudl2jZScWAX/KF7rds1IpESySztT86KUNxcIg9uiavnezZL+aO0pFDEiNZz0RS0jK7pRMutEiiK6xmOLHMz5klGb4vY1NCz5uj3tCGC3e5HuCm18mK8/bJZhOM1Bh/cMd40Tc8UrHYPYFfdmL+pOCefGhhRNpdl0KuSdlFzff4sxBlb+zh5YpEYGpl8inGSb6Ndy6GJ+FqItUoRlhDW7UgBR9Le4JMNdrCB9uDceXu0PGQKuGK+Q2OJK+PaoAsheaOKM0oPd6vdab4peBcCbPUs1gV1WnPFzDQK9ivgXcZxy/8TtnFO9UJ9m0xH6cYwePI4kFQc8kGb8GGE2XBhF2dpfis8js56aE5EGfl3Uh0giLZCb0T1fgwFc5chdFtHruaitiduc33glPaXfhFcoS2t9Djdg2bKyvhMm4Y8rqoknYDV/O5Ct8PBhPIrapvVuxe1G4w6VzbOo9zoiOUqmiae+vkUCkSkwTiqOAw2tfeD2CqmkbQsNuuNuS2OX0CBOX0R1HLNhbB4TNDCaMPPp1DGM5Dv6/IH/ILTXCQ69/qqGezf+FGinOplDWNBBahOiIJRq4jFYKF+twhiNPjRMx3HjHgji6gm/+sxtniqLLSTcTCHOerGFfnMDXSu956IVev+J9uY/0o01A4NmkqCnyAaVoTihSBs6UA6RKGLi65mheF8fa7SwpV55a2/Qi9U+e7Ow9gd2oq3QtVTqes8KgmtxKKPlsONfjXxNwdq6SgEEQvwBjFcpYm7J1NhAqyqAxaXlYc278DFYfyh6T9iXJOovkc/kcGzwHZPpA8Q07aKIjxEFGulpygW4CL+BQ+cCkWvoVi2wVj7lXxRIrZZRdkt7UR07vm3ZsF3wZ1EhSCJy/w0ribYqBrQj6sYpyLniLm86zcBGkcTjJrEeTHx/bk/XW4TvzeD7/uP7Z352+C9x6m1SDS3R1c3lOa/i8Zgfy2BJODdXf+fdDV/QG10erdSJwfKY+iYtbvn01Cre6X5Lvazb/DDb/vhYGZmafyZaNn19sh13XbVLpj7A2UZMmTIkCFDhgwZMmTIkCFDhgwZMmTIkCFDhgwZMmTIkCHD/xD/AYxN/nd1Z49j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2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2 – A MULHER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015808"/>
            <a:ext cx="9144000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28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800" dirty="0" smtClean="0"/>
              <a:t> </a:t>
            </a:r>
            <a:r>
              <a:rPr lang="pt-BR" sz="2800" dirty="0"/>
              <a:t>Quanto à mulher, deixou o seu cântaro, foi à cidade e disse àqueles homens:</a:t>
            </a:r>
          </a:p>
          <a:p>
            <a:r>
              <a:rPr lang="pt-BR" sz="2800" b="1" dirty="0">
                <a:solidFill>
                  <a:srgbClr val="C00000"/>
                </a:solidFill>
                <a:latin typeface="+mj-lt"/>
              </a:rPr>
              <a:t>29</a:t>
            </a:r>
            <a:r>
              <a:rPr lang="pt-BR" sz="2800" dirty="0"/>
              <a:t>  Vinde comigo e vede um homem que me disse tudo quanto tenho feito. Será este, porventura, o Cristo?!</a:t>
            </a:r>
          </a:p>
        </p:txBody>
      </p:sp>
      <p:pic>
        <p:nvPicPr>
          <p:cNvPr id="1026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386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1223550" y="1687639"/>
            <a:ext cx="742145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600" b="1" dirty="0" smtClean="0"/>
              <a:t>9- Produz </a:t>
            </a:r>
            <a:r>
              <a:rPr lang="pt-BR" sz="2600" b="1" dirty="0"/>
              <a:t>fé exclusiva – reconhecimento do Messias </a:t>
            </a:r>
          </a:p>
          <a:p>
            <a:r>
              <a:rPr lang="pt-BR" sz="2600" b="1" dirty="0" smtClean="0"/>
              <a:t>- </a:t>
            </a:r>
            <a:r>
              <a:rPr lang="pt-BR" sz="2600" b="1" dirty="0">
                <a:solidFill>
                  <a:srgbClr val="C00000"/>
                </a:solidFill>
              </a:rPr>
              <a:t>4.1-6</a:t>
            </a:r>
            <a:r>
              <a:rPr lang="pt-BR" sz="2600" b="1" dirty="0"/>
              <a:t>.</a:t>
            </a:r>
          </a:p>
        </p:txBody>
      </p:sp>
      <p:pic>
        <p:nvPicPr>
          <p:cNvPr id="3074" name="Picture 2" descr="http://marketingparasaude.files.wordpress.com/2012/04/aprovado2.gif%3Fw=58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112" y="1078270"/>
            <a:ext cx="4523873" cy="34079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068214" y="5015808"/>
            <a:ext cx="3202736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prstClr val="black"/>
                </a:solidFill>
              </a:rPr>
              <a:t>deixou o seu cântaro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192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2 – A MULHER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16568" y="1000036"/>
            <a:ext cx="85905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Quando nossa fé não está centrada em Cristo, nós reagiremos com falta de compaixão pelas pessoas, principalmente contra aquelas que nos prejudicaram ou perseguiram.</a:t>
            </a:r>
          </a:p>
        </p:txBody>
      </p:sp>
    </p:spTree>
    <p:extLst>
      <p:ext uri="{BB962C8B-B14F-4D97-AF65-F5344CB8AC3E}">
        <p14:creationId xmlns:p14="http://schemas.microsoft.com/office/powerpoint/2010/main" val="204216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3 – A CIDADE DE SICAR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146777"/>
            <a:ext cx="91440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30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800" dirty="0" smtClean="0"/>
              <a:t> </a:t>
            </a:r>
            <a:r>
              <a:rPr lang="pt-BR" sz="2800" dirty="0"/>
              <a:t>Saíram, pois, da cidade e vieram ter com ele.</a:t>
            </a:r>
          </a:p>
        </p:txBody>
      </p:sp>
      <p:sp>
        <p:nvSpPr>
          <p:cNvPr id="6" name="Retângulo 5"/>
          <p:cNvSpPr/>
          <p:nvPr/>
        </p:nvSpPr>
        <p:spPr>
          <a:xfrm>
            <a:off x="537713" y="6146777"/>
            <a:ext cx="1179169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prstClr val="black"/>
                </a:solidFill>
              </a:rPr>
              <a:t>Saíram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4199827" y="6146777"/>
            <a:ext cx="291002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prstClr val="black"/>
                </a:solidFill>
              </a:rPr>
              <a:t>vieram ter com ele</a:t>
            </a:r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216568" y="1000036"/>
            <a:ext cx="85905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Talvez a maior ignorância não seja a falta de conhecimento, mas a falta de interesse!!! </a:t>
            </a:r>
          </a:p>
        </p:txBody>
      </p:sp>
      <p:pic>
        <p:nvPicPr>
          <p:cNvPr id="15" name="Picture 2" descr="http://marketingparasaude.files.wordpress.com/2012/04/aprovado2.gif%3Fw=58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70" y="2401744"/>
            <a:ext cx="4523873" cy="34079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84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9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4 – MUITOS SAMARITANOS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448950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39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800" dirty="0" smtClean="0"/>
              <a:t> </a:t>
            </a:r>
            <a:r>
              <a:rPr lang="pt-BR" sz="2800" dirty="0"/>
              <a:t>Muitos samaritanos daquela cidade creram nele, em virtude do testemunho da mulher, que anunciara: Ele me disse tudo quanto tenho feito.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216568" y="1000036"/>
            <a:ext cx="85905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O testemunho de pessoas comuns nunca </a:t>
            </a:r>
            <a:r>
              <a:rPr lang="pt-BR" sz="44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deve ser desprezado</a:t>
            </a:r>
            <a:endParaRPr lang="pt-BR" sz="44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5" name="Picture 2" descr="http://marketingparasaude.files.wordpress.com/2012/04/aprovado2.gif%3Fw=58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127" y="1725007"/>
            <a:ext cx="4523873" cy="34079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134411" y="5879837"/>
            <a:ext cx="2495683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prstClr val="black"/>
                </a:solidFill>
              </a:rPr>
              <a:t>do testemunho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081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4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5 – MUITOS OUTROS CRERAM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004666"/>
            <a:ext cx="9144000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41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800" dirty="0" smtClean="0"/>
              <a:t> </a:t>
            </a:r>
            <a:r>
              <a:rPr lang="pt-BR" sz="2800" dirty="0"/>
              <a:t>Muitos outros creram nele, por causa da sua palavra,</a:t>
            </a:r>
          </a:p>
          <a:p>
            <a:r>
              <a:rPr lang="pt-BR" sz="2800" b="1" dirty="0">
                <a:solidFill>
                  <a:srgbClr val="C00000"/>
                </a:solidFill>
              </a:rPr>
              <a:t>42</a:t>
            </a:r>
            <a:r>
              <a:rPr lang="pt-BR" sz="2800" dirty="0"/>
              <a:t>  e diziam à mulher: Já agora não é pelo que disseste que nós cremos; mas porque nós mesmos temos ouvido e sabemos que este é verdadeiramente o Salvador do mundo.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216568" y="1000036"/>
            <a:ext cx="85905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Por </a:t>
            </a:r>
            <a:r>
              <a:rPr lang="pt-BR" sz="44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melhor que seja o anuncio do Evangelho, pregado por alguém, somente Jesus é quem confirma a fé!</a:t>
            </a:r>
          </a:p>
        </p:txBody>
      </p:sp>
      <p:sp>
        <p:nvSpPr>
          <p:cNvPr id="6" name="Retângulo 5"/>
          <p:cNvSpPr/>
          <p:nvPr/>
        </p:nvSpPr>
        <p:spPr>
          <a:xfrm>
            <a:off x="4511842" y="5004666"/>
            <a:ext cx="3759106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prstClr val="black"/>
                </a:solidFill>
              </a:rPr>
              <a:t>por causa da sua palavra</a:t>
            </a:r>
            <a:endParaRPr lang="pt-BR" dirty="0"/>
          </a:p>
        </p:txBody>
      </p:sp>
      <p:pic>
        <p:nvPicPr>
          <p:cNvPr id="10" name="Picture 2" descr="http://marketingparasaude.files.wordpress.com/2012/04/aprovado2.gif%3Fw=58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127" y="1725007"/>
            <a:ext cx="4523873" cy="34079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7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4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nunca produz reações neutras- mas sempre cumpre seus propósitos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021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41771" y="1346411"/>
            <a:ext cx="70514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pt-BR" sz="3200" b="1" dirty="0">
                <a:ea typeface="Calibri"/>
                <a:cs typeface="Times New Roman"/>
              </a:rPr>
              <a:t>Muitos ouvem, mas nem todos </a:t>
            </a:r>
            <a:r>
              <a:rPr lang="pt-BR" sz="3200" b="1" dirty="0" err="1">
                <a:ea typeface="Calibri"/>
                <a:cs typeface="Times New Roman"/>
              </a:rPr>
              <a:t>crêem</a:t>
            </a:r>
            <a:r>
              <a:rPr lang="pt-BR" sz="3200" b="1" dirty="0">
                <a:ea typeface="Calibri"/>
                <a:cs typeface="Times New Roman"/>
              </a:rPr>
              <a:t> 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241771" y="2094643"/>
            <a:ext cx="7420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err="1">
                <a:solidFill>
                  <a:srgbClr val="FF0000"/>
                </a:solidFill>
              </a:rPr>
              <a:t>Jo</a:t>
            </a:r>
            <a:r>
              <a:rPr lang="pt-BR" sz="3200" b="1" dirty="0">
                <a:solidFill>
                  <a:srgbClr val="FF0000"/>
                </a:solidFill>
              </a:rPr>
              <a:t> 1.12-13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/>
              <a:t>	</a:t>
            </a:r>
            <a:r>
              <a:rPr lang="pt-BR" sz="3200" i="1" dirty="0">
                <a:solidFill>
                  <a:schemeClr val="accent1">
                    <a:lumMod val="75000"/>
                  </a:schemeClr>
                </a:solidFill>
              </a:rPr>
              <a:t>“Mas, a todos quantos o receberam, deu-lhes o poder de serem feitos filhos de Deus, a saber, aos que </a:t>
            </a:r>
            <a:r>
              <a:rPr lang="pt-BR" sz="3200" i="1" dirty="0" err="1">
                <a:solidFill>
                  <a:schemeClr val="accent1">
                    <a:lumMod val="75000"/>
                  </a:schemeClr>
                </a:solidFill>
              </a:rPr>
              <a:t>crêem</a:t>
            </a:r>
            <a:r>
              <a:rPr lang="pt-BR" sz="3200" i="1" dirty="0">
                <a:solidFill>
                  <a:schemeClr val="accent1">
                    <a:lumMod val="75000"/>
                  </a:schemeClr>
                </a:solidFill>
              </a:rPr>
              <a:t> no seu nome; os quais não nasceram do sangue, nem da vontade da carne, nem da vontade do homem, mas de Deus.”</a:t>
            </a:r>
            <a:endParaRPr lang="pt-B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41771" y="1514852"/>
            <a:ext cx="7420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dirty="0" smtClean="0"/>
              <a:t>2. O </a:t>
            </a:r>
            <a:r>
              <a:rPr lang="pt-BR" sz="3200" b="1" dirty="0"/>
              <a:t>entendimento do Evangelho depende da pregação genuína da Palavra de Deus </a:t>
            </a:r>
            <a:endParaRPr lang="pt-BR" sz="3200" dirty="0"/>
          </a:p>
        </p:txBody>
      </p:sp>
      <p:sp>
        <p:nvSpPr>
          <p:cNvPr id="8" name="Retângulo 7"/>
          <p:cNvSpPr/>
          <p:nvPr/>
        </p:nvSpPr>
        <p:spPr>
          <a:xfrm>
            <a:off x="1241771" y="2672155"/>
            <a:ext cx="74205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err="1" smtClean="0">
                <a:solidFill>
                  <a:srgbClr val="FF0000"/>
                </a:solidFill>
              </a:rPr>
              <a:t>Rm</a:t>
            </a:r>
            <a:r>
              <a:rPr lang="pt-BR" sz="2800" b="1" dirty="0" smtClean="0">
                <a:solidFill>
                  <a:srgbClr val="FF0000"/>
                </a:solidFill>
              </a:rPr>
              <a:t> </a:t>
            </a:r>
            <a:r>
              <a:rPr lang="pt-BR" sz="2800" b="1" dirty="0">
                <a:solidFill>
                  <a:srgbClr val="FF0000"/>
                </a:solidFill>
              </a:rPr>
              <a:t>10.13-15 </a:t>
            </a: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“Porque: Todo aquele que invocar o nome do Senhor será salvo. Como, porém, invocarão aquele em quem não creram? E como crerão naquele de quem nada ouviram? E como ouvirão, se não há quem pregue? E como pregarão, se não forem enviados? Como está escrito: Quão formosos são os pés dos que anunciam coisas boas!”</a:t>
            </a:r>
          </a:p>
        </p:txBody>
      </p:sp>
    </p:spTree>
    <p:extLst>
      <p:ext uri="{BB962C8B-B14F-4D97-AF65-F5344CB8AC3E}">
        <p14:creationId xmlns:p14="http://schemas.microsoft.com/office/powerpoint/2010/main" val="27053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41771" y="1514852"/>
            <a:ext cx="7420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dirty="0" smtClean="0"/>
              <a:t>3. </a:t>
            </a:r>
            <a:r>
              <a:rPr lang="pt-BR" sz="3200" b="1" dirty="0"/>
              <a:t>O </a:t>
            </a:r>
            <a:r>
              <a:rPr lang="pt-BR" sz="3200" b="1" dirty="0" smtClean="0"/>
              <a:t>Evangelho </a:t>
            </a:r>
            <a:r>
              <a:rPr lang="pt-BR" sz="3200" b="1" dirty="0"/>
              <a:t>salvará pessoas de todos os povos, línguas e nações</a:t>
            </a:r>
            <a:endParaRPr lang="pt-BR" sz="3200" dirty="0"/>
          </a:p>
        </p:txBody>
      </p:sp>
      <p:sp>
        <p:nvSpPr>
          <p:cNvPr id="8" name="Retângulo 7"/>
          <p:cNvSpPr/>
          <p:nvPr/>
        </p:nvSpPr>
        <p:spPr>
          <a:xfrm>
            <a:off x="1241771" y="2672155"/>
            <a:ext cx="74205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err="1">
                <a:solidFill>
                  <a:srgbClr val="FF0000"/>
                </a:solidFill>
              </a:rPr>
              <a:t>Jo</a:t>
            </a:r>
            <a:r>
              <a:rPr lang="pt-BR" sz="3200" b="1" dirty="0">
                <a:solidFill>
                  <a:srgbClr val="FF0000"/>
                </a:solidFill>
              </a:rPr>
              <a:t> 1.11-13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i="1" dirty="0">
                <a:solidFill>
                  <a:schemeClr val="accent1">
                    <a:lumMod val="75000"/>
                  </a:schemeClr>
                </a:solidFill>
              </a:rPr>
              <a:t>“Veio para o que era seu, e os seus não o receberam. Mas, a todos quantos o receberam, deu-lhes o poder de serem feitos filhos de Deus, a saber, aos que </a:t>
            </a:r>
            <a:r>
              <a:rPr lang="pt-BR" sz="3200" i="1" dirty="0" err="1">
                <a:solidFill>
                  <a:schemeClr val="accent1">
                    <a:lumMod val="75000"/>
                  </a:schemeClr>
                </a:solidFill>
              </a:rPr>
              <a:t>crêem</a:t>
            </a:r>
            <a:r>
              <a:rPr lang="pt-BR" sz="3200" i="1" dirty="0">
                <a:solidFill>
                  <a:schemeClr val="accent1">
                    <a:lumMod val="75000"/>
                  </a:schemeClr>
                </a:solidFill>
              </a:rPr>
              <a:t> no seu nome;”</a:t>
            </a:r>
            <a:endParaRPr lang="pt-B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4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41771" y="1562978"/>
            <a:ext cx="7420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dirty="0" smtClean="0"/>
              <a:t>4. A </a:t>
            </a:r>
            <a:r>
              <a:rPr lang="pt-BR" sz="3200" b="1" dirty="0"/>
              <a:t>religiosidade, os preconceitos sociais e o desconhecimento da verdade são bloqueios ao entendimento da verdade </a:t>
            </a:r>
            <a:endParaRPr lang="pt-BR" sz="3200" dirty="0"/>
          </a:p>
        </p:txBody>
      </p:sp>
      <p:sp>
        <p:nvSpPr>
          <p:cNvPr id="8" name="Retângulo 7"/>
          <p:cNvSpPr/>
          <p:nvPr/>
        </p:nvSpPr>
        <p:spPr>
          <a:xfrm>
            <a:off x="1241771" y="3196552"/>
            <a:ext cx="74205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err="1">
                <a:solidFill>
                  <a:srgbClr val="FF0000"/>
                </a:solidFill>
              </a:rPr>
              <a:t>Jo</a:t>
            </a:r>
            <a:r>
              <a:rPr lang="pt-BR" sz="3200" b="1" dirty="0">
                <a:solidFill>
                  <a:srgbClr val="FF0000"/>
                </a:solidFill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</a:rPr>
              <a:t>2.18-21</a:t>
            </a:r>
            <a:r>
              <a:rPr lang="pt-BR" sz="3200" dirty="0" smtClean="0"/>
              <a:t> – 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judeus </a:t>
            </a:r>
          </a:p>
          <a:p>
            <a:r>
              <a:rPr lang="pt-BR" sz="3200" b="1" dirty="0" err="1" smtClean="0">
                <a:solidFill>
                  <a:srgbClr val="FF0000"/>
                </a:solidFill>
              </a:rPr>
              <a:t>Jo</a:t>
            </a:r>
            <a:r>
              <a:rPr lang="pt-BR" sz="3200" b="1" dirty="0" smtClean="0">
                <a:solidFill>
                  <a:srgbClr val="FF0000"/>
                </a:solidFill>
              </a:rPr>
              <a:t> 3.4, 10 </a:t>
            </a:r>
            <a:r>
              <a:rPr lang="pt-BR" sz="3200" dirty="0"/>
              <a:t>– </a:t>
            </a:r>
            <a:r>
              <a:rPr lang="pt-BR" sz="3200" dirty="0" err="1" smtClean="0">
                <a:solidFill>
                  <a:schemeClr val="accent1">
                    <a:lumMod val="75000"/>
                  </a:schemeClr>
                </a:solidFill>
              </a:rPr>
              <a:t>Nicodemus</a:t>
            </a:r>
            <a:endParaRPr lang="pt-BR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3200" b="1" dirty="0" err="1" smtClean="0">
                <a:solidFill>
                  <a:srgbClr val="FF0000"/>
                </a:solidFill>
              </a:rPr>
              <a:t>Jo</a:t>
            </a:r>
            <a:r>
              <a:rPr lang="pt-BR" sz="3200" b="1" dirty="0" smtClean="0">
                <a:solidFill>
                  <a:srgbClr val="FF0000"/>
                </a:solidFill>
              </a:rPr>
              <a:t> 3.25 </a:t>
            </a:r>
            <a:r>
              <a:rPr lang="pt-BR" sz="3200" dirty="0"/>
              <a:t>– 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discípulos de João e judeu </a:t>
            </a:r>
            <a:endParaRPr lang="pt-BR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3200" b="1" dirty="0" err="1" smtClean="0">
                <a:solidFill>
                  <a:srgbClr val="FF0000"/>
                </a:solidFill>
              </a:rPr>
              <a:t>Jo</a:t>
            </a:r>
            <a:r>
              <a:rPr lang="pt-BR" sz="3200" b="1" dirty="0" smtClean="0">
                <a:solidFill>
                  <a:srgbClr val="FF0000"/>
                </a:solidFill>
              </a:rPr>
              <a:t> 4.9 </a:t>
            </a:r>
            <a:r>
              <a:rPr lang="pt-BR" sz="3200" dirty="0"/>
              <a:t>– </a:t>
            </a: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mulher samaritana </a:t>
            </a:r>
            <a:endParaRPr lang="pt-B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12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41771" y="1562978"/>
            <a:ext cx="7420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dirty="0" smtClean="0"/>
              <a:t>4. A </a:t>
            </a:r>
            <a:r>
              <a:rPr lang="pt-BR" sz="3200" b="1" dirty="0"/>
              <a:t>religiosidade, os preconceitos sociais e o desconhecimento da verdade são bloqueios ao entendimento da verdade </a:t>
            </a:r>
            <a:endParaRPr lang="pt-BR" sz="3200" dirty="0"/>
          </a:p>
        </p:txBody>
      </p:sp>
      <p:sp>
        <p:nvSpPr>
          <p:cNvPr id="8" name="Retângulo 7"/>
          <p:cNvSpPr/>
          <p:nvPr/>
        </p:nvSpPr>
        <p:spPr>
          <a:xfrm>
            <a:off x="1241770" y="3196552"/>
            <a:ext cx="7902229" cy="2677656"/>
          </a:xfrm>
          <a:prstGeom prst="rect">
            <a:avLst/>
          </a:prstGeom>
          <a:solidFill>
            <a:srgbClr val="FFF6DD"/>
          </a:solidFill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2Co 4.3-5 </a:t>
            </a:r>
            <a:r>
              <a:rPr lang="pt-BR" sz="2400" i="1" dirty="0">
                <a:solidFill>
                  <a:schemeClr val="accent1">
                    <a:lumMod val="75000"/>
                  </a:schemeClr>
                </a:solidFill>
              </a:rPr>
              <a:t>“Mas, se o nosso evangelho ainda está encoberto, é para os que se perdem que está encoberto, nos quais o deus deste século cegou o entendimento dos incrédulos, para que lhes não resplandeça a luz do evangelho da glória de Cristo, o qual é a imagem de Deus. Porque não nos pregamos a nós mesmos, mas a Cristo Jesus como Senhor e a nós mesmos como vossos servos, por amor de Jesus.”</a:t>
            </a:r>
            <a:endParaRPr lang="pt-B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93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nunca produz reações neutras- mas sempre cumpre seus propósitos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330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4932</TotalTime>
  <Words>856</Words>
  <Application>Microsoft Office PowerPoint</Application>
  <PresentationFormat>Apresentação na tela (4:3)</PresentationFormat>
  <Paragraphs>88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390</cp:revision>
  <dcterms:created xsi:type="dcterms:W3CDTF">2015-02-28T18:51:08Z</dcterms:created>
  <dcterms:modified xsi:type="dcterms:W3CDTF">2015-08-30T16:15:09Z</dcterms:modified>
</cp:coreProperties>
</file>